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  <p:sldId id="278" r:id="rId12"/>
    <p:sldId id="281" r:id="rId13"/>
    <p:sldId id="279" r:id="rId14"/>
    <p:sldId id="280" r:id="rId15"/>
    <p:sldId id="282" r:id="rId16"/>
    <p:sldId id="283" r:id="rId17"/>
    <p:sldId id="284" r:id="rId18"/>
    <p:sldId id="267" r:id="rId19"/>
    <p:sldId id="268" r:id="rId20"/>
    <p:sldId id="269" r:id="rId21"/>
    <p:sldId id="270" r:id="rId22"/>
    <p:sldId id="271" r:id="rId23"/>
    <p:sldId id="272" r:id="rId24"/>
    <p:sldId id="285" r:id="rId25"/>
    <p:sldId id="274" r:id="rId26"/>
    <p:sldId id="275" r:id="rId27"/>
    <p:sldId id="276" r:id="rId28"/>
    <p:sldId id="286" r:id="rId29"/>
    <p:sldId id="277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2E0F00"/>
    <a:srgbClr val="3E1F00"/>
    <a:srgbClr val="1B311F"/>
    <a:srgbClr val="0C788E"/>
    <a:srgbClr val="006666"/>
    <a:srgbClr val="0099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06" autoAdjust="0"/>
    <p:restoredTop sz="94652" autoAdjust="0"/>
  </p:normalViewPr>
  <p:slideViewPr>
    <p:cSldViewPr>
      <p:cViewPr>
        <p:scale>
          <a:sx n="60" d="100"/>
          <a:sy n="60" d="100"/>
        </p:scale>
        <p:origin x="-141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6DD85-E14D-4F4C-8D58-94499A6B410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94661-769E-46CC-805D-0EB81E53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1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94661-769E-46CC-805D-0EB81E5381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6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7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6" y="3132294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8" y="731522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9"/>
            <a:ext cx="5966667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2" y="4607514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2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4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9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71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57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4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5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5A48F96-8F0C-46EA-8763-A056BDED201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6" y="188641"/>
            <a:ext cx="9025313" cy="33123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72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Грузія після </a:t>
            </a:r>
            <a:br>
              <a:rPr lang="uk-UA" altLang="ru-RU" sz="72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altLang="ru-RU" sz="72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розпаду СРСР </a:t>
            </a:r>
            <a:br>
              <a:rPr lang="uk-UA" altLang="ru-RU" sz="72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altLang="ru-RU" sz="72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і до сьогодні</a:t>
            </a:r>
            <a:br>
              <a:rPr lang="uk-UA" altLang="ru-RU" sz="72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uk-UA" altLang="ru-RU" sz="7200" i="1" dirty="0" smtClean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707904" y="3789040"/>
            <a:ext cx="4680520" cy="2016224"/>
          </a:xfrm>
        </p:spPr>
        <p:txBody>
          <a:bodyPr>
            <a:normAutofit/>
          </a:bodyPr>
          <a:lstStyle/>
          <a:p>
            <a:pPr marL="45720" indent="0" algn="ctr" eaLnBrk="1" hangingPunct="1">
              <a:buNone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Підготувала:</a:t>
            </a:r>
            <a:r>
              <a:rPr lang="uk-UA" altLang="ru-RU" sz="2400" i="1" dirty="0">
                <a:solidFill>
                  <a:srgbClr val="2E0F00"/>
                </a:solidFill>
                <a:latin typeface="Bookman Old Style" panose="02050604050505020204" pitchFamily="18" charset="0"/>
              </a:rPr>
              <a:t/>
            </a:r>
            <a:br>
              <a:rPr lang="uk-UA" altLang="ru-RU" sz="2400" i="1" dirty="0">
                <a:solidFill>
                  <a:srgbClr val="2E0F00"/>
                </a:solidFill>
                <a:latin typeface="Bookman Old Style" panose="02050604050505020204" pitchFamily="18" charset="0"/>
              </a:rPr>
            </a:b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учениця 11 класу</a:t>
            </a:r>
            <a:r>
              <a:rPr lang="uk-UA" altLang="ru-RU" sz="2400" i="1" dirty="0">
                <a:solidFill>
                  <a:srgbClr val="2E0F00"/>
                </a:solidFill>
                <a:latin typeface="Bookman Old Style" panose="02050604050505020204" pitchFamily="18" charset="0"/>
              </a:rPr>
              <a:t/>
            </a:r>
            <a:br>
              <a:rPr lang="uk-UA" altLang="ru-RU" sz="2400" i="1" dirty="0">
                <a:solidFill>
                  <a:srgbClr val="2E0F00"/>
                </a:solidFill>
                <a:latin typeface="Bookman Old Style" panose="02050604050505020204" pitchFamily="18" charset="0"/>
              </a:rPr>
            </a:b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Дніпропетровської</a:t>
            </a:r>
            <a:b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</a:b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СЗШ №37 І-ІІІ ступеня </a:t>
            </a:r>
            <a:b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</a:b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Шуміліна Олександра</a:t>
            </a:r>
            <a:endParaRPr lang="uk-UA" altLang="ru-RU" dirty="0" smtClean="0">
              <a:solidFill>
                <a:srgbClr val="2E0F00"/>
              </a:solidFill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040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66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Відродження Грузії</a:t>
            </a:r>
            <a:endParaRPr lang="en-US" altLang="ru-RU" sz="5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13" y="1311861"/>
            <a:ext cx="2808312" cy="4118859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266852" y="5466063"/>
            <a:ext cx="354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u="sng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Михеїл</a:t>
            </a:r>
            <a:r>
              <a:rPr lang="uk-UA" i="1" u="sng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Саакашвілі </a:t>
            </a:r>
            <a:r>
              <a:rPr lang="uk-UA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–президент</a:t>
            </a:r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Грузіі</a:t>
            </a:r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в періоди</a:t>
            </a:r>
          </a:p>
          <a:p>
            <a:pPr algn="ctr"/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25.01.2004 – 25.11.2007</a:t>
            </a:r>
          </a:p>
          <a:p>
            <a:pPr algn="ctr"/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20.01.2008 </a:t>
            </a:r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–</a:t>
            </a:r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17.11.2013</a:t>
            </a:r>
            <a:endParaRPr lang="ru-RU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00" y="1463075"/>
            <a:ext cx="5399795" cy="381642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</a:t>
            </a:r>
            <a:r>
              <a:rPr lang="ru-RU" sz="22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ісля</a:t>
            </a:r>
            <a:r>
              <a:rPr lang="ru-RU" sz="22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зустрічі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22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нового президента </a:t>
            </a:r>
            <a:r>
              <a:rPr lang="uk-UA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– </a:t>
            </a:r>
            <a:r>
              <a:rPr lang="uk-UA" sz="22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Міхеїла</a:t>
            </a:r>
            <a:r>
              <a:rPr lang="uk-UA" sz="22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Саакашвілі </a:t>
            </a:r>
            <a:r>
              <a:rPr lang="ru-RU" sz="22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в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Брюсселі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з </a:t>
            </a:r>
            <a:r>
              <a:rPr lang="ru-RU" sz="22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президентом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Єврокомісії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Романо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Проді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Грузія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була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включена в число держав-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претиндентів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на членство в ЄС. 13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березня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 2007 року парламент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Грузії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одноголосно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підтримав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вступ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до НАТО,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прийнявши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декларацію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про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негайне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приєднання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Грузії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до </a:t>
            </a:r>
            <a:r>
              <a:rPr lang="ru-RU" sz="22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Північноатлантичного</a:t>
            </a:r>
            <a:r>
              <a:rPr lang="ru-RU" sz="22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альянсу.</a:t>
            </a:r>
          </a:p>
        </p:txBody>
      </p:sp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71400"/>
            <a:ext cx="9144000" cy="12241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60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Реформи Саакашвілі</a:t>
            </a:r>
            <a:endParaRPr lang="en-US" altLang="ru-RU" sz="6000" i="1" dirty="0">
              <a:solidFill>
                <a:srgbClr val="422C16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764704"/>
            <a:ext cx="8964488" cy="2554545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часів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президентства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Саакашвілі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посідала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восьме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місце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простотою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відкриття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бізнесу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сьоме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місце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– 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отриманням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прав на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будівництво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друге –  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легкістю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реєстрації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прав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власності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п'яте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– 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отриманням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кредитів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двадцяте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– 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рівнем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захисту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інвесторів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Прийшовши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до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влади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Саакашвілі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пообіцяв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отримати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приватизації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200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мільйонів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доларів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уже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наступного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року.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Якщо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1994-2000 роках бюджет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отримав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192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мільйони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доларів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то у 2005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році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ця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сума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зросла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до 231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мільйона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доларів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23523"/>
            <a:ext cx="4007738" cy="3106238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813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4400" i="1" dirty="0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Реформи</a:t>
            </a:r>
            <a:r>
              <a:rPr lang="ru-RU" sz="4400" i="1" dirty="0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44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у </a:t>
            </a:r>
            <a:r>
              <a:rPr lang="ru-RU" sz="4400" i="1" dirty="0" err="1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сфері</a:t>
            </a:r>
            <a:r>
              <a:rPr lang="ru-RU" sz="44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державного </a:t>
            </a:r>
            <a:r>
              <a:rPr lang="ru-RU" sz="4400" i="1" dirty="0" err="1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управління</a:t>
            </a:r>
            <a:r>
              <a:rPr lang="ru-RU" sz="44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44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en-US" altLang="ru-RU" sz="4400" i="1" dirty="0">
              <a:solidFill>
                <a:srgbClr val="422C16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9213" y="1484784"/>
            <a:ext cx="9144000" cy="2446824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Президент М.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Саакашвілі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віддавав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перевагу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переважно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молодим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фахівцям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і 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часи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його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правління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грузинському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уряді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лише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дві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людини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віком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за 40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років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Генеральним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прокурором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призначений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Ніка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Ґварамія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якому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той момент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28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років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а заступником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міністра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внутрішніх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справ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призначено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31-річну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Еку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Зґуладзе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3047"/>
          <a:stretch/>
        </p:blipFill>
        <p:spPr bwMode="auto">
          <a:xfrm>
            <a:off x="5267083" y="3815637"/>
            <a:ext cx="3689131" cy="2488168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004048" y="6386358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Ніка</a:t>
            </a:r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Ґварамія</a:t>
            </a:r>
            <a:endParaRPr lang="ru-RU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2" y="3818462"/>
            <a:ext cx="3383908" cy="2488168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835696" y="6386358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Екатеріне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Згуладзе</a:t>
            </a:r>
            <a:endParaRPr lang="ru-RU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3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" y="116632"/>
            <a:ext cx="9143999" cy="2654573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березні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2005 року 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прийняти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програму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дерегуляції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економіки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зменшено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кількість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міністерств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 18 до 13,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кількість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державних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служб – з 52 до 34.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здійснено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скорочення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персоналу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міністерств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35%, 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кількість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чиновників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громадському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секторі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зменшилась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50%.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Наслідком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люстрації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став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суттєвий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ріст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зарплат у </a:t>
            </a:r>
            <a:r>
              <a:rPr lang="ru-RU" sz="20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держслужбовців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ile:Parlament of Georgia (Kutaisi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912768" cy="3490949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433" y="6450787"/>
            <a:ext cx="516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Приміщення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парламенту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Грузії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в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Кутаїсі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13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98" y="260648"/>
            <a:ext cx="8229600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i="1" dirty="0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4400" i="1" dirty="0" err="1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Реформи</a:t>
            </a:r>
            <a:r>
              <a:rPr lang="ru-RU" sz="4400" i="1" dirty="0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44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у </a:t>
            </a:r>
            <a:r>
              <a:rPr lang="ru-RU" sz="4400" i="1" dirty="0" err="1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сфері</a:t>
            </a:r>
            <a:r>
              <a:rPr lang="ru-RU" sz="44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4400" i="1" dirty="0" err="1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освіти</a:t>
            </a:r>
            <a:endParaRPr lang="en-US" altLang="ru-RU" sz="4400" i="1" dirty="0">
              <a:solidFill>
                <a:srgbClr val="422C16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42349" y="1268760"/>
            <a:ext cx="8229600" cy="1938992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Серед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реформ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освітнього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плану є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запровадження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системи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зовнішніх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екзаменів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скасування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вступних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іспитів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 ВНЗ.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Ректори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втратили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будь-яку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можливість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впливати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формування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складу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своїх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абітурієнтів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sz="20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Якщо</a:t>
            </a: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абітурієнт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набрав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високу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кількість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балів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держава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оплачує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його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навчання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9488"/>
            <a:ext cx="5062538" cy="3371850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14058" y="4635067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Грузинський</a:t>
            </a:r>
            <a:r>
              <a:rPr lang="ru-RU" i="1" u="sng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u="sng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технічний</a:t>
            </a:r>
            <a:r>
              <a:rPr lang="ru-RU" i="1" u="sng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u="sng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університет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 </a:t>
            </a:r>
            <a:r>
              <a:rPr lang="ka-GE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—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вищий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навчальний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заклад 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Грузії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ведучий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і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найбільший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технічний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університет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країни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.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Розташований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у м. 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Тбілісі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13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499" y="116632"/>
            <a:ext cx="8229600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i="1" dirty="0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4400" i="1" dirty="0" err="1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Боротьба</a:t>
            </a:r>
            <a:r>
              <a:rPr lang="ru-RU" sz="4400" i="1" dirty="0" smtClean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44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з </a:t>
            </a:r>
            <a:r>
              <a:rPr lang="ru-RU" sz="4400" i="1" dirty="0" err="1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корупцією</a:t>
            </a:r>
            <a:endParaRPr lang="en-US" altLang="ru-RU" sz="4400" i="1" dirty="0">
              <a:solidFill>
                <a:srgbClr val="422C16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54" y="980728"/>
            <a:ext cx="9143999" cy="1323439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sz="20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Відразу</a:t>
            </a: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після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приходу до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влади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Саакашвілі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звільнив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керівників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усіх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силових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структур. Президент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Саакашвілі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оголосив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даішникам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ультиматум: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вони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припиняють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брати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хабарі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будуть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звільнені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усі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без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винятку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" y="2636912"/>
            <a:ext cx="7947421" cy="3328983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84698" y="596338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i="1" u="sng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defRPr>
            </a:lvl1pPr>
          </a:lstStyle>
          <a:p>
            <a:r>
              <a:rPr lang="ru-RU" u="none" dirty="0" err="1"/>
              <a:t>Грузинський</a:t>
            </a:r>
            <a:r>
              <a:rPr lang="ru-RU" u="none" dirty="0"/>
              <a:t> </a:t>
            </a:r>
            <a:r>
              <a:rPr lang="uk-UA" u="none" dirty="0"/>
              <a:t>полісмен</a:t>
            </a:r>
            <a:endParaRPr lang="ru-RU" u="none" dirty="0"/>
          </a:p>
        </p:txBody>
      </p:sp>
    </p:spTree>
    <p:extLst>
      <p:ext uri="{BB962C8B-B14F-4D97-AF65-F5344CB8AC3E}">
        <p14:creationId xmlns:p14="http://schemas.microsoft.com/office/powerpoint/2010/main" val="101112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60648"/>
            <a:ext cx="9143999" cy="1938992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місце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колишніх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міліціонерів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Саакашвілі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набрав людей,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необхідною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умовою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працевлаштування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була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відсутність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досвіду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роботи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правоохоронних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органах. </a:t>
            </a:r>
            <a:r>
              <a:rPr lang="ru-RU" sz="20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Новим</a:t>
            </a: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поліцейським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підвищено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зарплату в 10-20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разів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Задля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виявлення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поліції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інших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сферах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потенційних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корупціонерів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слабких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ланок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утворено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Генеральну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інспекцію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53"/>
          <a:stretch/>
        </p:blipFill>
        <p:spPr bwMode="auto">
          <a:xfrm>
            <a:off x="971600" y="2333132"/>
            <a:ext cx="7161645" cy="4228986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112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52209" y="4319596"/>
            <a:ext cx="8229600" cy="2346796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ефективність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реформування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грузинської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поліції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свідчать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цифри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Кількість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тяжких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злочинів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зменшилась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35%,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збройних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пограбувань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– на 80%,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вбивств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– на 50%. За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півроку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викрадено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лише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один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автомобіль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Понад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80%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висловили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довіру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поліції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Лише 2%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грузинів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заявили,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що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протягом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року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мали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справу з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виявами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корупції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  <a:p>
            <a:pPr marL="0" indent="0" algn="ctr" fontAlgn="base">
              <a:buNone/>
            </a:pP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79" b="7885"/>
          <a:stretch/>
        </p:blipFill>
        <p:spPr bwMode="auto">
          <a:xfrm>
            <a:off x="1043608" y="311575"/>
            <a:ext cx="6892255" cy="3925613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112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2736"/>
            <a:ext cx="9144000" cy="3600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sz="96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Державний</a:t>
            </a:r>
            <a:br>
              <a:rPr lang="uk-UA" altLang="ru-RU" sz="96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altLang="ru-RU" sz="96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устрій </a:t>
            </a:r>
            <a:r>
              <a:rPr lang="uk-UA" altLang="ru-RU" sz="96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сучасної Грузії</a:t>
            </a:r>
            <a:endParaRPr lang="en-US" altLang="ru-RU" sz="96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6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349" y="81653"/>
            <a:ext cx="8229600" cy="1143000"/>
          </a:xfrm>
        </p:spPr>
        <p:txBody>
          <a:bodyPr/>
          <a:lstStyle/>
          <a:p>
            <a:pPr marL="0" indent="0" algn="ctr" eaLnBrk="1" fontAlgn="base" hangingPunct="1">
              <a:spcAft>
                <a:spcPct val="0"/>
              </a:spcAft>
              <a:buNone/>
            </a:pPr>
            <a:r>
              <a:rPr lang="uk-UA" altLang="ru-RU" sz="6000" i="1" dirty="0">
                <a:solidFill>
                  <a:srgbClr val="422C16"/>
                </a:solidFill>
                <a:latin typeface="Bookman Old Style" panose="02050604050505020204" pitchFamily="18" charset="0"/>
                <a:ea typeface="+mn-ea"/>
                <a:cs typeface="+mn-cs"/>
              </a:rPr>
              <a:t>Символи Грузії</a:t>
            </a:r>
            <a:endParaRPr lang="en-US" altLang="ru-RU" sz="6000" i="1" dirty="0">
              <a:solidFill>
                <a:srgbClr val="422C16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4" y="1484784"/>
            <a:ext cx="4026024" cy="268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Aleksandra\Desktop\Greater_coat_of_arms_of_Georg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" y="2625342"/>
            <a:ext cx="4749875" cy="41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2769" y="1484784"/>
            <a:ext cx="3540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Державний прапор Грузії</a:t>
            </a:r>
            <a:endParaRPr lang="ru-RU" sz="2400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403" y="5835395"/>
            <a:ext cx="3540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Державний герб Грузії</a:t>
            </a:r>
            <a:endParaRPr lang="ru-RU" sz="2400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96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0"/>
            <a:ext cx="5241773" cy="1143000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72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Зміст</a:t>
            </a:r>
            <a:endParaRPr lang="en-US" altLang="ru-RU" sz="72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0385" y="1052736"/>
            <a:ext cx="8079659" cy="5805264"/>
          </a:xfrm>
        </p:spPr>
        <p:txBody>
          <a:bodyPr>
            <a:normAutofit/>
          </a:bodyPr>
          <a:lstStyle/>
          <a:p>
            <a:pPr marL="502920" indent="-457200" algn="r" eaLnBrk="1" hangingPunct="1">
              <a:buAutoNum type="arabicPeriod"/>
            </a:pPr>
            <a:r>
              <a:rPr lang="uk-UA" altLang="ru-RU" sz="2400" i="1" dirty="0">
                <a:solidFill>
                  <a:srgbClr val="2E0F00"/>
                </a:solidFill>
                <a:latin typeface="Bookman Old Style" panose="02050604050505020204" pitchFamily="18" charset="0"/>
              </a:rPr>
              <a:t>Грузинська Радянська Соціалістична Республіка </a:t>
            </a:r>
          </a:p>
          <a:p>
            <a:pPr marL="502920" indent="-457200" algn="r" eaLnBrk="1" hangingPunct="1">
              <a:buAutoNum type="arabicPeriod"/>
            </a:pPr>
            <a:r>
              <a:rPr lang="uk-UA" altLang="ru-RU" sz="2400" i="1" dirty="0">
                <a:solidFill>
                  <a:srgbClr val="2E0F00"/>
                </a:solidFill>
                <a:latin typeface="Bookman Old Style" panose="02050604050505020204" pitchFamily="18" charset="0"/>
              </a:rPr>
              <a:t>Здобуття </a:t>
            </a: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незалежності</a:t>
            </a:r>
          </a:p>
          <a:p>
            <a:pPr marL="502920" indent="-457200" algn="r" eaLnBrk="1" hangingPunct="1"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Зміни у владі</a:t>
            </a:r>
          </a:p>
          <a:p>
            <a:pPr marL="502920" indent="-457200" algn="r">
              <a:buFont typeface="Georgia" pitchFamily="18" charset="0"/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Грузія за часів президентства Едуарда </a:t>
            </a:r>
            <a:r>
              <a:rPr lang="uk-UA" altLang="ru-RU" sz="2400" i="1" dirty="0" err="1" smtClean="0">
                <a:solidFill>
                  <a:srgbClr val="2E0F00"/>
                </a:solidFill>
                <a:latin typeface="Bookman Old Style" panose="02050604050505020204" pitchFamily="18" charset="0"/>
              </a:rPr>
              <a:t>Шавернадзе</a:t>
            </a: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 </a:t>
            </a:r>
          </a:p>
          <a:p>
            <a:pPr marL="502920" indent="-457200" algn="r">
              <a:buFont typeface="Georgia" pitchFamily="18" charset="0"/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Питання </a:t>
            </a:r>
            <a:r>
              <a:rPr lang="uk-UA" altLang="ru-RU" sz="2400" i="1" dirty="0">
                <a:solidFill>
                  <a:srgbClr val="2E0F00"/>
                </a:solidFill>
                <a:latin typeface="Bookman Old Style" panose="02050604050505020204" pitchFamily="18" charset="0"/>
              </a:rPr>
              <a:t>Абхазії та Південної Осетії</a:t>
            </a:r>
          </a:p>
          <a:p>
            <a:pPr marL="502920" indent="-457200" algn="r" eaLnBrk="1" hangingPunct="1"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Трояндова революція</a:t>
            </a:r>
          </a:p>
          <a:p>
            <a:pPr marL="502920" indent="-457200" algn="r" eaLnBrk="1" hangingPunct="1"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Відродження Грузії</a:t>
            </a:r>
          </a:p>
          <a:p>
            <a:pPr marL="502920" indent="-457200" algn="r" eaLnBrk="1" hangingPunct="1"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Державний устрій сучасної Грузії</a:t>
            </a:r>
          </a:p>
          <a:p>
            <a:pPr marL="502920" indent="-457200" algn="r" eaLnBrk="1" hangingPunct="1"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Населення сучасної Грузії</a:t>
            </a:r>
          </a:p>
          <a:p>
            <a:pPr marL="502920" indent="-457200" algn="r" eaLnBrk="1" hangingPunct="1">
              <a:buAutoNum type="arabicPeriod"/>
            </a:pPr>
            <a:r>
              <a:rPr lang="uk-UA" altLang="ru-RU" sz="2400" i="1" dirty="0" smtClean="0">
                <a:solidFill>
                  <a:srgbClr val="2E0F00"/>
                </a:solidFill>
                <a:latin typeface="Bookman Old Style" panose="02050604050505020204" pitchFamily="18" charset="0"/>
              </a:rPr>
              <a:t>Економіка сучасної Грузії</a:t>
            </a:r>
            <a:endParaRPr lang="uk-UA" altLang="ru-RU" sz="2400" i="1" dirty="0">
              <a:solidFill>
                <a:srgbClr val="2E0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882" y="6631135"/>
            <a:ext cx="820622" cy="2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423" y="332656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4800" i="1" dirty="0" smtClean="0">
                <a:solidFill>
                  <a:srgbClr val="422C16"/>
                </a:solidFill>
                <a:latin typeface="Bookman Old Style" panose="02050604050505020204" pitchFamily="18" charset="0"/>
              </a:rPr>
              <a:t>Конституція</a:t>
            </a:r>
            <a:endParaRPr lang="en-US" altLang="ru-RU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1" y="1196752"/>
            <a:ext cx="8375110" cy="2346796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r" fontAlgn="base">
              <a:buNone/>
            </a:pP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Діюча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конституція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прийнята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b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24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серпня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1995. Вона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грунтується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тисячолітньої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державності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головних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принципах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конституції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прийнятої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1921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році</a:t>
            </a:r>
            <a:endParaRPr lang="ru-RU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marL="0" indent="0" algn="r" fontAlgn="base">
              <a:buNone/>
            </a:pP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Переглянута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15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жовтня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2010.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Основні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положення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нової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конституції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набули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чинності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після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президентських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виборів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2013.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2000" l="7000" r="81750"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3" t="4840" r="14483" b="5964"/>
          <a:stretch/>
        </p:blipFill>
        <p:spPr bwMode="auto">
          <a:xfrm>
            <a:off x="274306" y="3389680"/>
            <a:ext cx="4081670" cy="33695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6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98" y="332656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4800" i="1" dirty="0">
                <a:solidFill>
                  <a:srgbClr val="422C16"/>
                </a:solidFill>
                <a:latin typeface="Bookman Old Style" panose="02050604050505020204" pitchFamily="18" charset="0"/>
              </a:rPr>
              <a:t>Виконавча влада</a:t>
            </a:r>
            <a:endParaRPr lang="en-US" altLang="ru-RU" sz="4800" i="1" dirty="0">
              <a:solidFill>
                <a:srgbClr val="422C1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8956" y="1052736"/>
            <a:ext cx="8375110" cy="246221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i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defRPr>
            </a:lvl1pPr>
            <a:lvl2pPr marL="548640" indent="-182880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2pPr>
            <a:lvl3pPr marL="822960" indent="-182880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3pPr>
            <a:lvl4pPr marL="1097280" indent="-182880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4pPr>
            <a:lvl5pPr marL="1389888" indent="-182880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2200" dirty="0" err="1"/>
              <a:t>Виконавча</a:t>
            </a:r>
            <a:r>
              <a:rPr lang="ru-RU" sz="2200" dirty="0"/>
              <a:t> </a:t>
            </a:r>
            <a:r>
              <a:rPr lang="ru-RU" sz="2200" dirty="0" err="1"/>
              <a:t>влада</a:t>
            </a:r>
            <a:r>
              <a:rPr lang="ru-RU" sz="2200" dirty="0"/>
              <a:t> </a:t>
            </a:r>
            <a:r>
              <a:rPr lang="ru-RU" sz="2200" dirty="0" err="1"/>
              <a:t>зосереджена</a:t>
            </a:r>
            <a:r>
              <a:rPr lang="ru-RU" sz="2200" dirty="0"/>
              <a:t> в руках Президента, </a:t>
            </a:r>
            <a:r>
              <a:rPr lang="ru-RU" sz="2200" dirty="0" err="1"/>
              <a:t>який</a:t>
            </a:r>
            <a:r>
              <a:rPr lang="ru-RU" sz="2200" dirty="0"/>
              <a:t>, </a:t>
            </a:r>
            <a:r>
              <a:rPr lang="ru-RU" sz="2200" dirty="0" err="1"/>
              <a:t>відповідно</a:t>
            </a:r>
            <a:r>
              <a:rPr lang="ru-RU" sz="2200" dirty="0"/>
              <a:t> до </a:t>
            </a:r>
            <a:r>
              <a:rPr lang="ru-RU" sz="2200" dirty="0" err="1"/>
              <a:t>Конституції</a:t>
            </a:r>
            <a:r>
              <a:rPr lang="ru-RU" sz="2200" dirty="0"/>
              <a:t> </a:t>
            </a:r>
            <a:r>
              <a:rPr lang="ru-RU" sz="2200" dirty="0" err="1"/>
              <a:t>Грузії</a:t>
            </a:r>
            <a:r>
              <a:rPr lang="ru-RU" sz="2200" dirty="0"/>
              <a:t>, є главою </a:t>
            </a:r>
            <a:r>
              <a:rPr lang="ru-RU" sz="2200" dirty="0" err="1"/>
              <a:t>держави</a:t>
            </a:r>
            <a:r>
              <a:rPr lang="ru-RU" sz="2200" dirty="0"/>
              <a:t>, </a:t>
            </a:r>
            <a:r>
              <a:rPr lang="ru-RU" sz="2200" dirty="0" err="1"/>
              <a:t>виконавчої</a:t>
            </a:r>
            <a:r>
              <a:rPr lang="ru-RU" sz="2200" dirty="0"/>
              <a:t> </a:t>
            </a:r>
            <a:r>
              <a:rPr lang="ru-RU" sz="2200" dirty="0" err="1"/>
              <a:t>влади</a:t>
            </a:r>
            <a:r>
              <a:rPr lang="ru-RU" sz="2200" dirty="0"/>
              <a:t>, </a:t>
            </a:r>
            <a:r>
              <a:rPr lang="ru-RU" sz="2200" dirty="0" err="1"/>
              <a:t>Верховним</a:t>
            </a:r>
            <a:r>
              <a:rPr lang="ru-RU" sz="2200" dirty="0"/>
              <a:t> </a:t>
            </a:r>
            <a:r>
              <a:rPr lang="ru-RU" sz="2200" dirty="0" err="1"/>
              <a:t>Головнокомандувачем</a:t>
            </a:r>
            <a:r>
              <a:rPr lang="ru-RU" sz="2200" dirty="0"/>
              <a:t> </a:t>
            </a:r>
            <a:r>
              <a:rPr lang="ru-RU" sz="2200" dirty="0" err="1"/>
              <a:t>Збройними</a:t>
            </a:r>
            <a:r>
              <a:rPr lang="ru-RU" sz="2200" dirty="0"/>
              <a:t> силами </a:t>
            </a:r>
            <a:r>
              <a:rPr lang="ru-RU" sz="2200" dirty="0" err="1"/>
              <a:t>Грузії</a:t>
            </a:r>
            <a:r>
              <a:rPr lang="ru-RU" sz="2200" dirty="0"/>
              <a:t>, </a:t>
            </a:r>
            <a:r>
              <a:rPr lang="ru-RU" sz="2200" dirty="0" err="1"/>
              <a:t>вищим</a:t>
            </a:r>
            <a:r>
              <a:rPr lang="ru-RU" sz="2200" dirty="0"/>
              <a:t> </a:t>
            </a:r>
            <a:r>
              <a:rPr lang="ru-RU" sz="2200" dirty="0" err="1"/>
              <a:t>представником</a:t>
            </a:r>
            <a:r>
              <a:rPr lang="ru-RU" sz="2200" dirty="0"/>
              <a:t> </a:t>
            </a:r>
            <a:r>
              <a:rPr lang="ru-RU" sz="2200" dirty="0" err="1"/>
              <a:t>Грузії</a:t>
            </a:r>
            <a:r>
              <a:rPr lang="ru-RU" sz="2200" dirty="0"/>
              <a:t> у </a:t>
            </a:r>
            <a:r>
              <a:rPr lang="ru-RU" sz="2200" dirty="0" err="1"/>
              <a:t>зовнішніх</a:t>
            </a:r>
            <a:r>
              <a:rPr lang="ru-RU" sz="2200" dirty="0"/>
              <a:t> </a:t>
            </a:r>
            <a:r>
              <a:rPr lang="ru-RU" sz="2200" dirty="0" err="1"/>
              <a:t>відносинах</a:t>
            </a:r>
            <a:r>
              <a:rPr lang="ru-RU" sz="2200" dirty="0"/>
              <a:t>; </a:t>
            </a:r>
            <a:r>
              <a:rPr lang="ru-RU" sz="2200" dirty="0" err="1"/>
              <a:t>спрямовує</a:t>
            </a:r>
            <a:r>
              <a:rPr lang="ru-RU" sz="2200" dirty="0"/>
              <a:t> </a:t>
            </a:r>
            <a:r>
              <a:rPr lang="ru-RU" sz="2200" dirty="0" err="1"/>
              <a:t>внутрішню</a:t>
            </a:r>
            <a:r>
              <a:rPr lang="ru-RU" sz="2200" dirty="0"/>
              <a:t> і </a:t>
            </a:r>
            <a:r>
              <a:rPr lang="ru-RU" sz="2200" dirty="0" err="1"/>
              <a:t>зовнішню</a:t>
            </a:r>
            <a:r>
              <a:rPr lang="ru-RU" sz="2200" dirty="0"/>
              <a:t> </a:t>
            </a:r>
            <a:r>
              <a:rPr lang="ru-RU" sz="2200" dirty="0" err="1"/>
              <a:t>політику</a:t>
            </a:r>
            <a:r>
              <a:rPr lang="ru-RU" sz="2200" dirty="0"/>
              <a:t> </a:t>
            </a:r>
            <a:r>
              <a:rPr lang="ru-RU" sz="2200" dirty="0" err="1"/>
              <a:t>країни</a:t>
            </a:r>
            <a:r>
              <a:rPr lang="ru-RU" sz="2200" dirty="0"/>
              <a:t>, </a:t>
            </a:r>
            <a:r>
              <a:rPr lang="ru-RU" sz="2200" dirty="0" err="1"/>
              <a:t>забезпечує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єдність</a:t>
            </a:r>
            <a:r>
              <a:rPr lang="ru-RU" sz="2200" dirty="0"/>
              <a:t> і </a:t>
            </a:r>
            <a:r>
              <a:rPr lang="ru-RU" sz="2200" dirty="0" err="1"/>
              <a:t>цілісність</a:t>
            </a:r>
            <a:r>
              <a:rPr lang="ru-RU" sz="2200" dirty="0"/>
              <a:t>, роботу </a:t>
            </a:r>
            <a:r>
              <a:rPr lang="ru-RU" sz="2200" dirty="0" err="1"/>
              <a:t>державних</a:t>
            </a:r>
            <a:r>
              <a:rPr lang="ru-RU" sz="2200" dirty="0"/>
              <a:t> і </a:t>
            </a:r>
            <a:r>
              <a:rPr lang="ru-RU" sz="2200" dirty="0" err="1"/>
              <a:t>всіх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органів</a:t>
            </a:r>
            <a:r>
              <a:rPr lang="ru-RU" sz="2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5743062"/>
            <a:ext cx="354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u="sng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Георгій </a:t>
            </a:r>
            <a:r>
              <a:rPr lang="uk-UA" i="1" u="sng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Маргеашвілі</a:t>
            </a:r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–президент</a:t>
            </a:r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Грузіі</a:t>
            </a:r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з</a:t>
            </a:r>
          </a:p>
          <a:p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17.11.2013</a:t>
            </a:r>
            <a:endParaRPr lang="ru-RU" i="1" dirty="0" smtClean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t="-78" r="5817" b="78"/>
          <a:stretch/>
        </p:blipFill>
        <p:spPr bwMode="auto">
          <a:xfrm>
            <a:off x="568956" y="3607949"/>
            <a:ext cx="2130836" cy="3118152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684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127" y="332656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4800" i="1" dirty="0">
                <a:solidFill>
                  <a:srgbClr val="422C16"/>
                </a:solidFill>
                <a:latin typeface="Bookman Old Style" panose="02050604050505020204" pitchFamily="18" charset="0"/>
              </a:rPr>
              <a:t>Законодавча влада</a:t>
            </a:r>
            <a:endParaRPr lang="en-US" altLang="ru-RU" sz="4800" i="1" dirty="0">
              <a:solidFill>
                <a:srgbClr val="422C1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33035" y="1196752"/>
            <a:ext cx="8877672" cy="2123658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r" fontAlgn="base">
              <a:buNone/>
            </a:pP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Законодавча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влада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представлена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однопалатним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парламентом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Парламент є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вищим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законодавчим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органом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складається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 150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депутатів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77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депутатів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обираються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за списками, 73 </a:t>
            </a:r>
            <a:r>
              <a:rPr lang="uk-UA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– 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одномандатних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округів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Всі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депутати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обираються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терміном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4 роки на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основі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загального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голосування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r="19586"/>
          <a:stretch/>
        </p:blipFill>
        <p:spPr bwMode="auto">
          <a:xfrm>
            <a:off x="5921743" y="3522616"/>
            <a:ext cx="3023206" cy="3218722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351704" y="5743062"/>
            <a:ext cx="354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i="1" u="sng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Давид </a:t>
            </a:r>
            <a:r>
              <a:rPr lang="uk-UA" i="1" u="sng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Усупашвілі</a:t>
            </a:r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–</a:t>
            </a:r>
            <a:b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Голова 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Парламенту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Грузії</a:t>
            </a:r>
            <a:endParaRPr lang="ru-RU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  <a:p>
            <a:pPr algn="r"/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з 21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жовтня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2012</a:t>
            </a:r>
            <a:endParaRPr lang="ru-RU" i="1" dirty="0" smtClean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4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98" y="260648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4400" i="1" dirty="0" smtClean="0">
                <a:solidFill>
                  <a:srgbClr val="422C16"/>
                </a:solidFill>
                <a:latin typeface="Bookman Old Style" panose="02050604050505020204" pitchFamily="18" charset="0"/>
              </a:rPr>
              <a:t>Збройні сили Грузії</a:t>
            </a:r>
            <a:endParaRPr lang="en-US" altLang="ru-RU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7" y="1201004"/>
            <a:ext cx="7916740" cy="2568395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r" fontAlgn="base">
              <a:buNone/>
            </a:pP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Збройні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сили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складаються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сухопутних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військ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сил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спеціального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призначення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військово-повітряних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сил,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національної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гвардії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військової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поліції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  <a:p>
            <a:pPr marL="0" indent="0" algn="r" fontAlgn="base">
              <a:buNone/>
            </a:pP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Чисельність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ЗС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2009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рік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- 36 553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осіб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у тому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числі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21 генерал, 6166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офіцерів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підофіцерів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28477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рядових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125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курсантів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388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цивільних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службовців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3" y="3751504"/>
            <a:ext cx="4388553" cy="29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6030875"/>
            <a:ext cx="354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Прапор Збройних сил </a:t>
            </a:r>
            <a:b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Грузії</a:t>
            </a:r>
            <a:endParaRPr lang="ru-RU" i="1" dirty="0" smtClean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4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6815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 algn="ctr">
              <a:buNone/>
            </a:pPr>
            <a:r>
              <a:rPr lang="uk-UA" altLang="ru-RU" sz="54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Населення сучасної Грузії</a:t>
            </a:r>
            <a:endParaRPr lang="en-US" altLang="ru-RU" sz="54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908720"/>
            <a:ext cx="7542019" cy="2746906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fontAlgn="base">
              <a:buNone/>
            </a:pPr>
            <a:r>
              <a:rPr lang="uk-UA" alt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 1 січня 2009 року чисельність населення становить 4585,4 тисячі осіб. З яких: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uk-UA" alt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85,8% етнічні грузини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uk-UA" alt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6,5% азербайджанці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uk-UA" alt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5,7% вірмени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uk-UA" alt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1,5% росіяни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uk-UA" alt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2,5% </a:t>
            </a:r>
            <a:r>
              <a:rPr lang="uk-UA" altLang="ru-RU" sz="20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инші</a:t>
            </a:r>
            <a:endParaRPr lang="uk-UA" altLang="ru-RU" sz="2000" i="1" dirty="0" smtClean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t="2199" r="1739" b="4859"/>
          <a:stretch/>
        </p:blipFill>
        <p:spPr bwMode="auto">
          <a:xfrm>
            <a:off x="2627784" y="2591676"/>
            <a:ext cx="6336704" cy="41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6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00808"/>
            <a:ext cx="9144000" cy="3600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sz="96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Економіка сучасної </a:t>
            </a:r>
            <a:r>
              <a:rPr lang="uk-UA" altLang="ru-RU" sz="96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Грузії</a:t>
            </a:r>
            <a:endParaRPr lang="en-US" altLang="ru-RU" sz="96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5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11960" y="188640"/>
            <a:ext cx="4752528" cy="5146024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r" fontAlgn="base">
              <a:buNone/>
            </a:pP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даними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[</a:t>
            </a:r>
            <a:r>
              <a:rPr lang="en-US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Index of Economic Freedom, The Heritage Foundation, U.S.A. 2001]: 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ВВП — 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$3,8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млрд. 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/>
            </a:r>
            <a:b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Темп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зростання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ВВП — 2,9%. ВВП на душу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населення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— $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703. </a:t>
            </a:r>
          </a:p>
          <a:p>
            <a:pPr marL="0" indent="0" algn="r" fontAlgn="base">
              <a:buNone/>
            </a:pP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 2006 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рік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обсяг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державного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зовнішнього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боргу і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взятих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під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державні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гарантії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кредитів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становив 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1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млрд. 688 млн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доларів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США. 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/>
            </a:r>
            <a:b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sz="21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Грузія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заборгувала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15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країнам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497 млн. 918 тис.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доларів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  <a:p>
            <a:pPr marL="0" indent="0" algn="r" fontAlgn="base">
              <a:buNone/>
            </a:pP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Країна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посіла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дев'яте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місце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рейтингу 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Світового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банку 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/>
            </a:r>
            <a:b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«</a:t>
            </a:r>
            <a:r>
              <a:rPr lang="en-US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Doing Business» </a:t>
            </a:r>
            <a:r>
              <a:rPr lang="ru-RU" sz="21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 2013 </a:t>
            </a:r>
            <a:r>
              <a:rPr lang="ru-RU" sz="21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рік</a:t>
            </a:r>
            <a:r>
              <a:rPr lang="ru-RU" sz="21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ru-RU" sz="21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/>
          <a:stretch/>
        </p:blipFill>
        <p:spPr bwMode="auto">
          <a:xfrm>
            <a:off x="188582" y="150354"/>
            <a:ext cx="4062609" cy="553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91" y="5687145"/>
            <a:ext cx="425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i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defRPr>
            </a:lvl1pPr>
          </a:lstStyle>
          <a:p>
            <a:r>
              <a:rPr lang="uk-UA" dirty="0"/>
              <a:t>Середня заробітна плата </a:t>
            </a:r>
            <a:r>
              <a:rPr lang="uk-UA" dirty="0" smtClean="0"/>
              <a:t>у Грузії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(</a:t>
            </a:r>
            <a:r>
              <a:rPr lang="uk-UA" dirty="0" err="1"/>
              <a:t>долл</a:t>
            </a:r>
            <a:r>
              <a:rPr lang="uk-UA" dirty="0"/>
              <a:t>. США)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5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4400" i="1" dirty="0">
                <a:solidFill>
                  <a:srgbClr val="422C16"/>
                </a:solidFill>
                <a:latin typeface="Bookman Old Style" panose="02050604050505020204" pitchFamily="18" charset="0"/>
              </a:rPr>
              <a:t>Промисловість</a:t>
            </a:r>
            <a:endParaRPr lang="en-US" altLang="ru-RU" sz="4400" i="1" dirty="0">
              <a:solidFill>
                <a:srgbClr val="422C1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" y="533572"/>
            <a:ext cx="9040261" cy="3420936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r" fontAlgn="base">
              <a:buNone/>
            </a:pP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Промисловість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формує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25,9% ВВП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країни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(2009 р.). У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структурі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промислового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виробництва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найбільшу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питому вагу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займають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переробна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промисловість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— 60-70%, на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частку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виробництва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розподілу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електроенергії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газо- і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водопостачання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доводилося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20-25%, на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видобувну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промисловість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— 5-7%.</a:t>
            </a:r>
          </a:p>
          <a:p>
            <a:pPr marL="0" indent="0" algn="r" fontAlgn="base">
              <a:buNone/>
            </a:pPr>
            <a:r>
              <a:rPr lang="ru-RU" sz="18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Провідні</a:t>
            </a:r>
            <a:r>
              <a:rPr lang="ru-RU" sz="18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галузі</a:t>
            </a:r>
            <a:r>
              <a:rPr lang="ru-RU" sz="18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промисловості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sz="18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: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харчова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легка,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машинобудування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чорна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металургія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кольорова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металургія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хімічна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  <a:p>
            <a:pPr marL="0" indent="0" algn="r" fontAlgn="base">
              <a:buNone/>
            </a:pP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Електрогенерація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представлена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тепловими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гідроелектростанціями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Найбільша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гідроелектростанція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знаходиться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місті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Джварі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на 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річці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Інгурі</a:t>
            </a:r>
            <a:r>
              <a:rPr lang="ru-RU" sz="18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  <a:p>
            <a:pPr marL="0" indent="0" algn="r" fontAlgn="base">
              <a:buNone/>
            </a:pPr>
            <a:endParaRPr lang="en-US" altLang="ru-RU" sz="18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8" y="3659596"/>
            <a:ext cx="8406115" cy="2988205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015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5937" y="-171400"/>
            <a:ext cx="9149937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5400" i="1" dirty="0">
                <a:solidFill>
                  <a:srgbClr val="422C16"/>
                </a:solidFill>
                <a:latin typeface="Bookman Old Style" panose="02050604050505020204" pitchFamily="18" charset="0"/>
              </a:rPr>
              <a:t>Сільське</a:t>
            </a:r>
            <a:r>
              <a:rPr lang="uk-UA" altLang="ru-RU" sz="4800" dirty="0" smtClean="0">
                <a:solidFill>
                  <a:schemeClr val="tx1"/>
                </a:solidFill>
              </a:rPr>
              <a:t> </a:t>
            </a:r>
            <a:r>
              <a:rPr lang="uk-UA" altLang="ru-RU" sz="5400" i="1" dirty="0">
                <a:solidFill>
                  <a:srgbClr val="422C16"/>
                </a:solidFill>
                <a:latin typeface="Bookman Old Style" panose="02050604050505020204" pitchFamily="18" charset="0"/>
              </a:rPr>
              <a:t>господарство</a:t>
            </a:r>
            <a:endParaRPr lang="en-US" altLang="ru-RU" sz="5400" i="1" dirty="0">
              <a:solidFill>
                <a:srgbClr val="422C1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836712"/>
            <a:ext cx="9143999" cy="1107996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r" fontAlgn="base">
              <a:buNone/>
            </a:pP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Сільське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господарство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становить 12,1% (2009 р.)валового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внутрішнього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продукту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країни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Оброблювані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землі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займають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близько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20-30%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території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 </a:t>
            </a:r>
            <a:endParaRPr lang="en-US" alt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айл:Gruzia mapa AP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1888" b="1410"/>
          <a:stretch/>
        </p:blipFill>
        <p:spPr bwMode="auto">
          <a:xfrm>
            <a:off x="29846" y="2519272"/>
            <a:ext cx="5477708" cy="28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39" y="2596185"/>
            <a:ext cx="452048" cy="236298"/>
          </a:xfrm>
          <a:prstGeom prst="rect">
            <a:avLst/>
          </a:prstGeom>
          <a:noFill/>
          <a:ln w="19050">
            <a:solidFill>
              <a:srgbClr val="422C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9489" y="2276776"/>
            <a:ext cx="3111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Субтропічне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 </a:t>
            </a: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господарство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/>
            </a:r>
            <a:b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(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виноград, 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фрукти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цитрусові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 чай, 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ефірноолійні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89" y="3605613"/>
            <a:ext cx="496800" cy="237600"/>
          </a:xfrm>
          <a:prstGeom prst="rect">
            <a:avLst/>
          </a:prstGeom>
          <a:noFill/>
          <a:ln w="19050">
            <a:solidFill>
              <a:srgbClr val="422C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9489" y="3412326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Богарне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землеробство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(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пшениця,кукурудза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 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овочі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 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/>
            </a:r>
            <a:b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фрукти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. 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/>
            </a:r>
            <a:b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М'ясно-молочне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b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тваринництво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)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89" y="4929793"/>
            <a:ext cx="438150" cy="228600"/>
          </a:xfrm>
          <a:prstGeom prst="rect">
            <a:avLst/>
          </a:prstGeom>
          <a:noFill/>
          <a:ln w="19050">
            <a:solidFill>
              <a:srgbClr val="422C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60839" y="475170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Пасовищне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 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тваринництво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 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/>
            </a:r>
            <a:b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гірських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районів</a:t>
            </a:r>
            <a:endParaRPr lang="ru-RU" sz="1600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3"/>
          <a:stretch/>
        </p:blipFill>
        <p:spPr bwMode="auto">
          <a:xfrm>
            <a:off x="5738560" y="5542478"/>
            <a:ext cx="438150" cy="237539"/>
          </a:xfrm>
          <a:prstGeom prst="rect">
            <a:avLst/>
          </a:prstGeom>
          <a:noFill/>
          <a:ln w="19050">
            <a:solidFill>
              <a:srgbClr val="422C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0713" y="536451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Пасовищне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600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тваринництво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/>
            </a:r>
            <a:b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м'ясного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напрямку</a:t>
            </a: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/>
            </a:r>
            <a:b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sz="16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(</a:t>
            </a:r>
            <a:r>
              <a:rPr lang="ru-RU" sz="16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вівці</a:t>
            </a:r>
            <a:r>
              <a:rPr lang="ru-RU" sz="16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 велика рогата</a:t>
            </a:r>
            <a:r>
              <a:rPr lang="ru-RU" sz="14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худоба</a:t>
            </a:r>
            <a:r>
              <a:rPr lang="ru-RU" sz="14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667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266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023" y="6450948"/>
            <a:ext cx="2396952" cy="430887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r" fontAlgn="base">
              <a:buNone/>
            </a:pPr>
            <a:r>
              <a:rPr lang="uk-UA" altLang="ru-RU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Нічний </a:t>
            </a:r>
            <a:r>
              <a:rPr lang="uk-UA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Батумі</a:t>
            </a:r>
            <a:endParaRPr lang="en-US" alt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51343" y="116632"/>
            <a:ext cx="9144000" cy="3600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sz="72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Дякую за увагу!</a:t>
            </a:r>
            <a:endParaRPr lang="en-US" altLang="ru-RU" sz="72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5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54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Грузинська Радянська </a:t>
            </a:r>
            <a:r>
              <a:rPr lang="uk-UA" altLang="ru-RU" sz="54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uk-UA" altLang="ru-RU" sz="54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altLang="ru-RU" sz="54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Соціалістична </a:t>
            </a:r>
            <a:r>
              <a:rPr lang="uk-UA" altLang="ru-RU" sz="54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Республіка </a:t>
            </a:r>
            <a:endParaRPr lang="en-US" altLang="ru-RU" sz="54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94477" y="1700809"/>
            <a:ext cx="7649526" cy="3265509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(</a:t>
            </a:r>
            <a:r>
              <a:rPr lang="uk-UA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</a:t>
            </a:r>
            <a: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ka-GE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საქართველოს საბჭოთა სოციალისტური რესპუბლიკა)</a:t>
            </a:r>
            <a:endParaRPr lang="uk-UA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marL="0" indent="0" algn="ctr" fontAlgn="base">
              <a:buNone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Одна з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республік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Радянського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Союзу, у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складі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якого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/>
            </a:r>
            <a:b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перебувала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 30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грудня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1922 по 9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квітня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1991 року.</a:t>
            </a:r>
            <a:endParaRPr lang="uk-UA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marL="0" indent="0" algn="ctr" fontAlgn="base">
              <a:buNone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 складу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Грузинської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РСР входили:</a:t>
            </a: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Абхазька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АРСР </a:t>
            </a: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Аджарська АРСР </a:t>
            </a: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Південно-Осетинська автономна область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marL="0" indent="0" algn="ctr" fontAlgn="base">
              <a:buNone/>
            </a:pPr>
            <a:endParaRPr lang="uk-UA" altLang="ru-RU" sz="2000" i="1" noProof="1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34245"/>
            <a:ext cx="3542041" cy="177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eksandra\Desktop\560px-Emblem_of_the_Georgian_SSR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9" y="446762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9767" y="5818813"/>
            <a:ext cx="242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Герб та </a:t>
            </a:r>
            <a:r>
              <a:rPr lang="uk-UA" sz="20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прапор </a:t>
            </a:r>
            <a:r>
              <a:rPr lang="uk-UA" sz="20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Грузинської РСР</a:t>
            </a:r>
            <a:endParaRPr lang="ru-RU" sz="2000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" y="18152"/>
            <a:ext cx="9144003" cy="1872208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6000" i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Здобуття незалежності</a:t>
            </a:r>
            <a:endParaRPr lang="en-US" altLang="ru-RU" sz="60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4693" y="1052738"/>
            <a:ext cx="8229600" cy="2039020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14 листопада 1990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Грузинська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РСР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була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перейменована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Республіку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</a:p>
          <a:p>
            <a:pPr marL="0" indent="0" algn="ctr" fontAlgn="base">
              <a:buNone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31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березня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1991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був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проведений референдум про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відновлення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державної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незалежності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за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його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підсумками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9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квітня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1991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чолі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Звіадом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Гамсахурдією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однією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 перших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союзних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республік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проголосила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незалежність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СРСР.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5" y="3279138"/>
            <a:ext cx="2304256" cy="3387257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720616" y="3933059"/>
            <a:ext cx="62396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u="sng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Звіад</a:t>
            </a:r>
            <a:r>
              <a:rPr lang="uk-UA" sz="2000" i="1" u="sng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2000" i="1" u="sng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Гамсахурдія</a:t>
            </a:r>
            <a:r>
              <a:rPr lang="uk-UA" sz="2000" i="1" u="sng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– </a:t>
            </a:r>
            <a:endParaRPr lang="uk-UA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  <a:cs typeface="+mn-cs"/>
            </a:endParaRPr>
          </a:p>
          <a:p>
            <a: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грузинський громадський, політичний і державний діяч, письменник, вчений, дисидент, доктор філологічних наук. Один з лідерів грузинського національного руху.</a:t>
            </a:r>
          </a:p>
          <a:p>
            <a: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1990-1991 Голова Верховної Грузинської </a:t>
            </a:r>
            <a:r>
              <a:rPr lang="uk-UA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Ради 1991-1992 </a:t>
            </a:r>
            <a: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перший Президент </a:t>
            </a:r>
            <a:r>
              <a:rPr lang="uk-UA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Грузії.</a:t>
            </a:r>
            <a:br>
              <a:rPr lang="uk-UA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</a:br>
            <a:endParaRPr lang="uk-UA" sz="2000" i="1" dirty="0" smtClean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  <a:cs typeface="+mn-cs"/>
            </a:endParaRPr>
          </a:p>
          <a:p>
            <a:r>
              <a:rPr lang="uk-UA" sz="16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Фото </a:t>
            </a:r>
            <a:r>
              <a:rPr lang="uk-UA" sz="16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1988 </a:t>
            </a:r>
            <a:r>
              <a:rPr lang="uk-UA" sz="16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року </a:t>
            </a:r>
            <a: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/>
            </a:r>
            <a:b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</a:br>
            <a:endParaRPr 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073" y="2825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60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Зміни у владі</a:t>
            </a:r>
            <a:endParaRPr lang="en-US" altLang="ru-RU" sz="60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048" y="1019326"/>
            <a:ext cx="9111952" cy="1938992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Авторитарний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стиль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правління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З.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Гамсахурдії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націоналістична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політика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стали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однією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 причин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розпалювання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Грузино-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південноосетинського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конфлікту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виникнення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внутрішньополітичної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нестабільності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b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наслідок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недовгої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але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палкої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громадянської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війни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(1993 р) до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влади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прийшов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Едуард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Шавернадзе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 b="3941"/>
          <a:stretch/>
        </p:blipFill>
        <p:spPr bwMode="auto">
          <a:xfrm>
            <a:off x="5811825" y="3264173"/>
            <a:ext cx="2520280" cy="3424105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88702" y="474928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i="1" u="sng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Едуард</a:t>
            </a:r>
            <a:r>
              <a:rPr lang="ru-RU" sz="2000" i="1" u="sng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000" i="1" u="sng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Шавернадзе</a:t>
            </a:r>
            <a:r>
              <a:rPr lang="ru-RU" sz="2000" i="1" u="sng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–</a:t>
            </a:r>
            <a:b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</a:b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р</a:t>
            </a:r>
            <a:r>
              <a:rPr lang="ru-RU" sz="2000" i="1" dirty="0" err="1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адянський</a:t>
            </a: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і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грузинський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політичний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і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державний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діяч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.</a:t>
            </a:r>
          </a:p>
          <a:p>
            <a:pPr algn="r"/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Президент </a:t>
            </a:r>
            <a:r>
              <a:rPr 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Грузії</a:t>
            </a:r>
            <a:r>
              <a:rPr 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 (1995-2003</a:t>
            </a:r>
            <a:r>
              <a:rPr lang="ru-RU" sz="20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).</a:t>
            </a:r>
          </a:p>
          <a:p>
            <a:pPr algn="r"/>
            <a:endParaRPr lang="uk-UA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  <a:cs typeface="+mn-cs"/>
            </a:endParaRPr>
          </a:p>
          <a:p>
            <a:pPr algn="r"/>
            <a:r>
              <a:rPr lang="uk-UA" sz="16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Фото </a:t>
            </a:r>
            <a:r>
              <a:rPr lang="uk-UA" sz="1600" i="1" dirty="0" smtClean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1997року</a:t>
            </a:r>
            <a:endParaRPr lang="ru-RU" sz="16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985"/>
            <a:ext cx="8488046" cy="20162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48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Грузія за часів правління Едуарда </a:t>
            </a:r>
            <a:r>
              <a:rPr lang="uk-UA" altLang="ru-RU" sz="4800" i="1" dirty="0" err="1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Шавернадзе</a:t>
            </a:r>
            <a:endParaRPr lang="en-US" altLang="ru-RU" sz="48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233" y="1772816"/>
            <a:ext cx="9021534" cy="2246769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Ставши президентом Е.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Шавернадзе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зіткнувся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з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серйозними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економічними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проблемами,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зростанням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впливу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мафії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військовими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діями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Він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не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зміг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домогтися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вирішення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політико-економічних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проблем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повернення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Осетії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Тому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був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змушений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закликати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допомогу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російські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війська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В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обмін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російську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військову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допомогу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дала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згоду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приєднання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до СНД.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5221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u="sng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Співдружність</a:t>
            </a:r>
            <a:r>
              <a:rPr lang="ru-RU" i="1" u="sng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u="sng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Незалежних</a:t>
            </a:r>
            <a:r>
              <a:rPr lang="ru-RU" i="1" u="sng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Держав, СНД 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—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регіональна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 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міжнародна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організація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 до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якої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входять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деякі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пострадянські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країни</a:t>
            </a:r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.</a:t>
            </a:r>
          </a:p>
          <a:p>
            <a:endParaRPr lang="ru-RU" i="1" dirty="0" smtClean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  <a:p>
            <a:r>
              <a:rPr lang="uk-UA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Прапор СНД</a:t>
            </a:r>
            <a:endParaRPr lang="ru-RU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2106"/>
            <a:ext cx="4238373" cy="2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116634"/>
            <a:ext cx="9108216" cy="1872208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54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Питання Абхазії та Південної Осетії. </a:t>
            </a:r>
            <a:br>
              <a:rPr lang="uk-UA" altLang="ru-RU" sz="54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en-US" altLang="ru-RU" sz="54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26321" y="1748105"/>
            <a:ext cx="9170321" cy="2554545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Після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розпаду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СРСР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перетворення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Грузинської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РСР в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сучасну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Грузію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в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результаті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ряду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збройних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конфліктів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утворилося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два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непідконтрольних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тбіліському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уряду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невизнаних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держави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uk-UA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–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Осетія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претендували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території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колишньої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Абхазької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АРСР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Південно-Осетинської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АО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відповідно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отримала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міжнародно-правове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визнання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більшості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світу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в 1992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році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Південна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Осетія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ж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довгий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час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залишалися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000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невизнаними</a:t>
            </a:r>
            <a:r>
              <a:rPr lang="ru-RU" altLang="ru-RU" sz="2000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 </a:t>
            </a:r>
            <a:endParaRPr lang="en-US" altLang="ru-RU" sz="2000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ile:Flag of South Osset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8"/>
            <a:ext cx="3696709" cy="18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eksandra\Desktop\500px-Coat_of_arms_of_South_Osset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9" y="4209160"/>
            <a:ext cx="2447147" cy="24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2958" y="5793607"/>
            <a:ext cx="242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Герб та </a:t>
            </a:r>
            <a:r>
              <a:rPr lang="uk-UA" sz="20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прапор Південної Осетії</a:t>
            </a:r>
            <a:endParaRPr lang="ru-RU" sz="2000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476672"/>
            <a:ext cx="8229600" cy="3245504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Після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збройного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конфлікту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2008 року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між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Грузією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Південною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Осетією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(в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якому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на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стороні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Південної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Осетії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також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виступили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Абхазія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Росія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)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Росія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ще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кілька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країн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визнали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Абхазію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Південну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Осетію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як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суверенних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незалежних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держав. З точки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зору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деяких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представників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світової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спільноти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непідконтрольні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грузинському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уряду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території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Абхазії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Південної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Осетії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є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окупованими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Росією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endParaRPr lang="en-US" alt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2958" y="5958506"/>
            <a:ext cx="242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Герб та </a:t>
            </a:r>
            <a:r>
              <a:rPr lang="uk-UA" sz="20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прапор</a:t>
            </a:r>
            <a:br>
              <a:rPr lang="uk-UA" sz="2000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uk-UA" sz="2000" i="1" dirty="0" err="1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Абхазїї</a:t>
            </a:r>
            <a:endParaRPr lang="ru-RU" sz="2000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13" y="4689384"/>
            <a:ext cx="3954016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Aleksandra\Desktop\Coat_of_arms_of_Abkhaz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8" y="3773894"/>
            <a:ext cx="2440268" cy="30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57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031"/>
            <a:ext cx="82296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6000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9000">
                      <a:schemeClr val="accent6">
                        <a:lumMod val="20000"/>
                        <a:lumOff val="80000"/>
                      </a:schemeClr>
                    </a:gs>
                    <a:gs pos="49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rgbClr val="FF0000"/>
                    </a:gs>
                  </a:gsLst>
                  <a:lin ang="5400000"/>
                </a:gra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Трояндова революція</a:t>
            </a:r>
            <a:endParaRPr lang="en-US" altLang="ru-RU" sz="6000" i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9000">
                    <a:schemeClr val="accent6">
                      <a:lumMod val="20000"/>
                      <a:lumOff val="80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87000">
                    <a:srgbClr val="FF0000"/>
                  </a:gs>
                </a:gsLst>
                <a:lin ang="5400000"/>
              </a:gra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72572" y="1094271"/>
            <a:ext cx="8856984" cy="2906950"/>
          </a:xfrm>
          <a:solidFill>
            <a:schemeClr val="accent6">
              <a:lumMod val="20000"/>
              <a:lumOff val="80000"/>
              <a:alpha val="50000"/>
            </a:schemeClr>
          </a:solidFill>
          <a:effectLst>
            <a:softEdge rad="127000"/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fontAlgn="base">
              <a:buNone/>
            </a:pP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Високий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рівень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корупції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низький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рівень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життя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а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також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звинувачення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у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фальсифікації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результатів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парламентських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виборів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2003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призвели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до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революції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і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відставки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Едуарда</a:t>
            </a:r>
            <a:r>
              <a:rPr lang="ru-RU" alt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Шеварднадзе 23 листопада 2003.</a:t>
            </a:r>
            <a:endParaRPr 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marL="0" indent="0" algn="ctr" fontAlgn="base">
              <a:buNone/>
            </a:pP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Назва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революції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походить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від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 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троянд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які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опозиція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використовувала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щоб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підкреслити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виключно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ненасильницький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характер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демонстрацій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та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небажання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силового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вирішення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конфлікту</a:t>
            </a:r>
            <a:r>
              <a:rPr lang="ru-RU" i="1" dirty="0">
                <a:solidFill>
                  <a:srgbClr val="2E0F00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  <a:endParaRPr lang="en-US" altLang="ru-RU" i="1" dirty="0">
              <a:solidFill>
                <a:srgbClr val="2E0F00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leksandr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3214" flipV="1">
            <a:off x="4027" y="6684295"/>
            <a:ext cx="676645" cy="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8" y="3933056"/>
            <a:ext cx="3623671" cy="2717753"/>
          </a:xfrm>
          <a:prstGeom prst="roundRect">
            <a:avLst>
              <a:gd name="adj" fmla="val 12195"/>
            </a:avLst>
          </a:prstGeom>
          <a:solidFill>
            <a:srgbClr val="FFFFFF"/>
          </a:soli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71957" y="60044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Тбілісі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Площа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i="1" dirty="0" err="1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Свободи</a:t>
            </a: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, </a:t>
            </a:r>
            <a:b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ru-RU" i="1" dirty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8 листопада </a:t>
            </a:r>
            <a:r>
              <a:rPr lang="ru-RU" i="1" dirty="0" smtClean="0">
                <a:solidFill>
                  <a:srgbClr val="2E0F00"/>
                </a:solidFill>
                <a:latin typeface="Bookman Old Style" panose="02050604050505020204" pitchFamily="18" charset="0"/>
                <a:cs typeface="+mn-cs"/>
              </a:rPr>
              <a:t>2003 року</a:t>
            </a:r>
            <a:endParaRPr lang="ru-RU" i="1" dirty="0">
              <a:solidFill>
                <a:srgbClr val="2E0F00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8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7F7F7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7F7F7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18500</TotalTime>
  <Words>1123</Words>
  <Application>Microsoft Office PowerPoint</Application>
  <PresentationFormat>Экран (4:3)</PresentationFormat>
  <Paragraphs>115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Грузія після  розпаду СРСР  і до сьогодні </vt:lpstr>
      <vt:lpstr>Зміст</vt:lpstr>
      <vt:lpstr>Грузинська Радянська  Соціалістична Республіка </vt:lpstr>
      <vt:lpstr>Здобуття незалежності</vt:lpstr>
      <vt:lpstr>Зміни у владі</vt:lpstr>
      <vt:lpstr>Грузія за часів правління Едуарда Шавернадзе</vt:lpstr>
      <vt:lpstr>Питання Абхазії та Південної Осетії.  </vt:lpstr>
      <vt:lpstr>Презентация PowerPoint</vt:lpstr>
      <vt:lpstr>Трояндова революція</vt:lpstr>
      <vt:lpstr>Відродження Грузії</vt:lpstr>
      <vt:lpstr>Реформи Саакашвілі</vt:lpstr>
      <vt:lpstr> Реформи у сфері державного управління </vt:lpstr>
      <vt:lpstr>Презентация PowerPoint</vt:lpstr>
      <vt:lpstr> Реформи у сфері освіти</vt:lpstr>
      <vt:lpstr> Боротьба з корупцією</vt:lpstr>
      <vt:lpstr>Презентация PowerPoint</vt:lpstr>
      <vt:lpstr>Презентация PowerPoint</vt:lpstr>
      <vt:lpstr>Державний устрій сучасної Грузії</vt:lpstr>
      <vt:lpstr>Символи Грузії</vt:lpstr>
      <vt:lpstr>Конституція</vt:lpstr>
      <vt:lpstr>Виконавча влада</vt:lpstr>
      <vt:lpstr>Законодавча влада</vt:lpstr>
      <vt:lpstr>Збройні сили Грузії</vt:lpstr>
      <vt:lpstr>Населення сучасної Грузії</vt:lpstr>
      <vt:lpstr>Економіка сучасної Грузії</vt:lpstr>
      <vt:lpstr>Презентация PowerPoint</vt:lpstr>
      <vt:lpstr>Промисловість</vt:lpstr>
      <vt:lpstr>Сільське господарство</vt:lpstr>
      <vt:lpstr>Дякую за увагу!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Aleksandra</cp:lastModifiedBy>
  <cp:revision>810</cp:revision>
  <dcterms:created xsi:type="dcterms:W3CDTF">2010-05-23T14:28:12Z</dcterms:created>
  <dcterms:modified xsi:type="dcterms:W3CDTF">2015-01-27T21:26:03Z</dcterms:modified>
</cp:coreProperties>
</file>